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sldIdLst>
    <p:sldId id="257" r:id="rId3"/>
    <p:sldId id="292" r:id="rId4"/>
    <p:sldId id="280" r:id="rId5"/>
    <p:sldId id="279" r:id="rId6"/>
    <p:sldId id="258" r:id="rId7"/>
    <p:sldId id="281" r:id="rId8"/>
    <p:sldId id="282" r:id="rId9"/>
    <p:sldId id="289" r:id="rId10"/>
    <p:sldId id="290" r:id="rId11"/>
    <p:sldId id="291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25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Service rating (p &lt; 0.001)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Sheet5!$A$1:$A$2</c:f>
              <c:strCache>
                <c:ptCount val="2"/>
                <c:pt idx="0">
                  <c:v>Traveler with children</c:v>
                </c:pt>
                <c:pt idx="1">
                  <c:v>Traveler without children</c:v>
                </c:pt>
              </c:strCache>
            </c:strRef>
          </c:cat>
          <c:val>
            <c:numRef>
              <c:f>Sheet5!$B$1:$B$2</c:f>
              <c:numCache>
                <c:formatCode>General</c:formatCode>
                <c:ptCount val="2"/>
                <c:pt idx="0">
                  <c:v>5.24</c:v>
                </c:pt>
                <c:pt idx="1">
                  <c:v>6.09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4D-4F75-9FE2-816F6AA2C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92623263"/>
        <c:axId val="1792621183"/>
      </c:barChart>
      <c:catAx>
        <c:axId val="17926232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2621183"/>
        <c:crosses val="autoZero"/>
        <c:auto val="1"/>
        <c:lblAlgn val="ctr"/>
        <c:lblOffset val="100"/>
        <c:noMultiLvlLbl val="0"/>
      </c:catAx>
      <c:valAx>
        <c:axId val="17926211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2623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Recommendation rating (p &lt; 0.001)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Sheet5!$A$4:$A$5</c:f>
              <c:strCache>
                <c:ptCount val="2"/>
                <c:pt idx="0">
                  <c:v>Traveler with children</c:v>
                </c:pt>
                <c:pt idx="1">
                  <c:v>Traveler without children</c:v>
                </c:pt>
              </c:strCache>
            </c:strRef>
          </c:cat>
          <c:val>
            <c:numRef>
              <c:f>Sheet5!$B$4:$B$5</c:f>
              <c:numCache>
                <c:formatCode>General</c:formatCode>
                <c:ptCount val="2"/>
                <c:pt idx="0">
                  <c:v>0.42</c:v>
                </c:pt>
                <c:pt idx="1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64A-A2A9-4652C2B99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270927"/>
        <c:axId val="2031268847"/>
      </c:barChart>
      <c:catAx>
        <c:axId val="2031270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268847"/>
        <c:crosses val="autoZero"/>
        <c:auto val="1"/>
        <c:lblAlgn val="ctr"/>
        <c:lblOffset val="100"/>
        <c:noMultiLvlLbl val="0"/>
      </c:catAx>
      <c:valAx>
        <c:axId val="203126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1270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Negative emotion </a:t>
            </a:r>
            <a:r>
              <a:rPr lang="en-US" sz="1400" b="0" i="0" u="none" strike="noStrike" baseline="0" dirty="0">
                <a:effectLst/>
              </a:rPr>
              <a:t>(p &lt; 0.001)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Sheet5!$A$7:$A$8</c:f>
              <c:strCache>
                <c:ptCount val="2"/>
                <c:pt idx="0">
                  <c:v>Traveler with children</c:v>
                </c:pt>
                <c:pt idx="1">
                  <c:v>Traveler without children</c:v>
                </c:pt>
              </c:strCache>
            </c:strRef>
          </c:cat>
          <c:val>
            <c:numRef>
              <c:f>Sheet5!$B$7:$B$8</c:f>
              <c:numCache>
                <c:formatCode>General</c:formatCode>
                <c:ptCount val="2"/>
                <c:pt idx="0">
                  <c:v>2.85</c:v>
                </c:pt>
                <c:pt idx="1">
                  <c:v>3.11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B4-4EE9-A2B3-C48C38C7B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96957967"/>
        <c:axId val="1996958383"/>
      </c:barChart>
      <c:catAx>
        <c:axId val="1996957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58383"/>
        <c:crosses val="autoZero"/>
        <c:auto val="1"/>
        <c:lblAlgn val="ctr"/>
        <c:lblOffset val="100"/>
        <c:noMultiLvlLbl val="0"/>
      </c:catAx>
      <c:valAx>
        <c:axId val="19969583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957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2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7B29-5C6C-E640-ADD1-A30C84C70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2755" y="469557"/>
            <a:ext cx="8662088" cy="1322173"/>
          </a:xfrm>
        </p:spPr>
        <p:txBody>
          <a:bodyPr anchor="t" anchorCtr="0">
            <a:normAutofit/>
          </a:bodyPr>
          <a:lstStyle>
            <a:lvl1pPr algn="l">
              <a:defRPr sz="5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89E45-6426-7B4E-BFD7-BDC5CE90F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755" y="2866767"/>
            <a:ext cx="8662087" cy="232924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647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C9E4F-6CB4-DC4D-9034-BFF342F4F23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266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DC1DE-4162-F641-AD84-E9B4A624F7A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9266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or Description</a:t>
            </a:r>
          </a:p>
        </p:txBody>
      </p:sp>
    </p:spTree>
    <p:extLst>
      <p:ext uri="{BB962C8B-B14F-4D97-AF65-F5344CB8AC3E}">
        <p14:creationId xmlns:p14="http://schemas.microsoft.com/office/powerpoint/2010/main" val="32149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82484-73E1-0246-93BB-E139DADF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172B7-E9B5-9D4E-8DA1-6240E4900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1825625"/>
            <a:ext cx="964544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698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3264-49E2-9B43-99F7-C88A28DCFF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104" y="540774"/>
            <a:ext cx="9193162" cy="910339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BAE30-397C-F549-A5BC-FF519BAF1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4" y="1630018"/>
            <a:ext cx="9193162" cy="4459634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4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0CB65-A121-1146-AF57-69F9B29A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2A6C9-FA24-874D-9226-BEB0142E3C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918" y="1825625"/>
            <a:ext cx="46334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1AC12-7042-8542-AF56-0F370F5EB0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3892" y="1848005"/>
            <a:ext cx="46334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742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D908-6A55-514B-883B-AF174C1D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73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B1ACE9-AFEA-9349-9AB8-48C9AEEEC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73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810E5-D9F3-7946-9B08-07EC351AF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73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957D5-C66E-CC4B-85FC-FB63D0763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10085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B0EB4-9E7B-9049-90AA-39B3FF095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10085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8843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BEB04-5450-E341-9007-B5DEE51654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3794" y="580768"/>
            <a:ext cx="9645445" cy="982417"/>
          </a:xfrm>
        </p:spPr>
        <p:txBody>
          <a:bodyPr anchor="t" anchorCtr="0"/>
          <a:lstStyle/>
          <a:p>
            <a:r>
              <a:rPr lang="en-US" dirty="0"/>
              <a:t>Title of Section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66064D-A060-454C-91C1-ADCA01FCB1BC}"/>
              </a:ext>
            </a:extLst>
          </p:cNvPr>
          <p:cNvSpPr/>
          <p:nvPr userDrawn="1"/>
        </p:nvSpPr>
        <p:spPr>
          <a:xfrm>
            <a:off x="363794" y="1878495"/>
            <a:ext cx="96454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78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32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86599-CA80-B546-BDBC-3D3640AEC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62668-4B83-D94B-80C6-722029979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46589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F0C0A-6EA7-D74A-A3CF-8E45D23EE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8159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71C3-DEA5-A24A-A7B3-16E4A861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9D0B1-459C-344C-B4E1-D14AE8B4D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74739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1ED07-ADC0-B84B-8EA0-2F48CB23A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78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0493E-B6D9-0745-A8FF-F21CAF453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95EF4-4895-7547-8F46-B41C3A065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707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175D-E51C-E64F-81A6-150B1CF6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756" y="593124"/>
            <a:ext cx="8134693" cy="1248033"/>
          </a:xfrm>
        </p:spPr>
        <p:txBody>
          <a:bodyPr anchor="t" anchorCtr="0">
            <a:normAutofit/>
          </a:bodyPr>
          <a:lstStyle>
            <a:lvl1pPr>
              <a:defRPr sz="5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E07B5-8E69-EE4E-A192-C8715DD6F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2756" y="3336325"/>
            <a:ext cx="8134694" cy="27533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027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4644A-BA54-8041-A60A-00759BF01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AB96B-2606-B447-9A13-E39E19760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4841" y="3138616"/>
            <a:ext cx="8066903" cy="33542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996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F865-DDBA-8A41-BE4B-0489DE51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972" y="365125"/>
            <a:ext cx="820441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8DE92-0B40-444C-8513-2B312F355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75222" y="2855060"/>
            <a:ext cx="81801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C0D61-4DD9-A545-A5FD-8B94E59B9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75222" y="3678972"/>
            <a:ext cx="8180165" cy="28139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981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AADC-67C0-444F-A24B-590AE42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626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05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A0620-97B1-384A-B595-20F79CF6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404" y="457200"/>
            <a:ext cx="8327983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816DA-129A-8C4F-9541-8C3C109FC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965622"/>
            <a:ext cx="6172200" cy="28954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852EA9-6253-7843-B09C-8A6692538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92627" y="3818238"/>
            <a:ext cx="1979398" cy="2050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750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299ED-5EFF-A841-9815-70D63AA2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5114" y="457200"/>
            <a:ext cx="8130273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C71C2-D59B-584F-8315-3F9D3B6A6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28054" y="2730843"/>
            <a:ext cx="6227333" cy="31302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7E79A-DA41-7F46-92AE-5DFB4D073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25114" y="3744096"/>
            <a:ext cx="1546911" cy="21248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88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ircle&#10;&#10;Description automatically generated">
            <a:extLst>
              <a:ext uri="{FF2B5EF4-FFF2-40B4-BE49-F238E27FC236}">
                <a16:creationId xmlns:a16="http://schemas.microsoft.com/office/drawing/2014/main" id="{DC6530D2-F90D-2044-A7C4-BF11F685F0C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367" y="0"/>
            <a:ext cx="1218326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BA4F4-FC1D-E245-820C-821DAE76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6896" y="365125"/>
            <a:ext cx="806690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8CF31-4ED6-9E40-BEE4-284C7F6A3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6260" y="3160643"/>
            <a:ext cx="7477539" cy="301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21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9A896D84-759F-5842-9813-836F8FFC0D2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367" y="0"/>
            <a:ext cx="1218326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35048C-FC7C-5246-BDCE-84A7FDEB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94" y="365125"/>
            <a:ext cx="96454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6E47E-F685-B243-94AE-F3268C42B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87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n@uncf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718D8F-3ECF-494C-8A99-669901BCD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6006" y="67836"/>
            <a:ext cx="8802047" cy="1322173"/>
          </a:xfrm>
        </p:spPr>
        <p:txBody>
          <a:bodyPr>
            <a:noAutofit/>
          </a:bodyPr>
          <a:lstStyle/>
          <a:p>
            <a:r>
              <a:rPr lang="en-US" sz="3200" b="1" dirty="0"/>
              <a:t>Exploring the relationship between customers travelling with children and airline brands: </a:t>
            </a:r>
            <a:br>
              <a:rPr lang="en-US" sz="3200" b="1" dirty="0"/>
            </a:br>
            <a:r>
              <a:rPr lang="en-US" sz="3200" b="1" dirty="0"/>
              <a:t>Evidence from SKYTRAX consumer reviews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C6C9B72-BFCE-D34E-972A-5542BDD99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8645" y="3799828"/>
            <a:ext cx="8662087" cy="2329249"/>
          </a:xfrm>
        </p:spPr>
        <p:txBody>
          <a:bodyPr>
            <a:normAutofit fontScale="25000" lnSpcReduction="20000"/>
          </a:bodyPr>
          <a:lstStyle/>
          <a:p>
            <a:endParaRPr lang="en-US" sz="7200" dirty="0"/>
          </a:p>
          <a:p>
            <a:endParaRPr lang="en-US" sz="7200" dirty="0"/>
          </a:p>
          <a:p>
            <a:r>
              <a:rPr lang="en-US" sz="7200" b="1" dirty="0"/>
              <a:t>Jiyoon An, Ph.D.</a:t>
            </a:r>
          </a:p>
          <a:p>
            <a:r>
              <a:rPr lang="en-US" sz="7200" dirty="0"/>
              <a:t>Asst. Professor of Marketing</a:t>
            </a:r>
          </a:p>
          <a:p>
            <a:r>
              <a:rPr lang="en-US" sz="7200" dirty="0"/>
              <a:t>Broadwell College of Business &amp; Economics</a:t>
            </a:r>
          </a:p>
          <a:p>
            <a:r>
              <a:rPr lang="en-US" sz="7200" dirty="0"/>
              <a:t>Fayetteville State University</a:t>
            </a:r>
          </a:p>
          <a:p>
            <a:r>
              <a:rPr lang="en-US" sz="7200" dirty="0"/>
              <a:t>@iCBR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259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E04C0-1A7A-26DE-EC92-F6A6EA5A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4" y="540774"/>
            <a:ext cx="11030370" cy="910339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Discussions and Implications</a:t>
            </a:r>
            <a:br>
              <a:rPr lang="en-US" dirty="0"/>
            </a:br>
            <a:r>
              <a:rPr lang="en-US" dirty="0"/>
              <a:t>- Multi-level intervention strategy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9C1E09-7D4A-E67A-C85D-E0A52B609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51066"/>
              </p:ext>
            </p:extLst>
          </p:nvPr>
        </p:nvGraphicFramePr>
        <p:xfrm>
          <a:off x="653981" y="1948863"/>
          <a:ext cx="9274344" cy="412090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40233">
                  <a:extLst>
                    <a:ext uri="{9D8B030D-6E8A-4147-A177-3AD203B41FA5}">
                      <a16:colId xmlns:a16="http://schemas.microsoft.com/office/drawing/2014/main" val="1641189381"/>
                    </a:ext>
                  </a:extLst>
                </a:gridCol>
                <a:gridCol w="2169959">
                  <a:extLst>
                    <a:ext uri="{9D8B030D-6E8A-4147-A177-3AD203B41FA5}">
                      <a16:colId xmlns:a16="http://schemas.microsoft.com/office/drawing/2014/main" val="4140393548"/>
                    </a:ext>
                  </a:extLst>
                </a:gridCol>
                <a:gridCol w="2794193">
                  <a:extLst>
                    <a:ext uri="{9D8B030D-6E8A-4147-A177-3AD203B41FA5}">
                      <a16:colId xmlns:a16="http://schemas.microsoft.com/office/drawing/2014/main" val="3382661771"/>
                    </a:ext>
                  </a:extLst>
                </a:gridCol>
                <a:gridCol w="2169959">
                  <a:extLst>
                    <a:ext uri="{9D8B030D-6E8A-4147-A177-3AD203B41FA5}">
                      <a16:colId xmlns:a16="http://schemas.microsoft.com/office/drawing/2014/main" val="1229432561"/>
                    </a:ext>
                  </a:extLst>
                </a:gridCol>
              </a:tblGrid>
              <a:tr h="6292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Upstream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(Policy)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Midstream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(Service and Communities)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Downstream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(Individual)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7096216"/>
                  </a:ext>
                </a:extLst>
              </a:tr>
              <a:tr h="9294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Enabling opportunities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Implementing a policy to assign travelers with children as preferred seating arrangements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Using algorithm to identify travelers with children and to assign preferred seating arrangements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Monitoring and reporting the violation of the policy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883799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Offering choice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Proposing airline industry-wide agreement for transporting a stroller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Complying the agreement for handling a stroller like a mobility support device (e.g., wheelchair)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Assuring the implementation of the agreement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2524255"/>
                  </a:ext>
                </a:extLst>
              </a:tr>
              <a:tr h="8609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Relieving suffering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Communicating detailed up-to-date information on entertainment and meal for the flight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Accommodating the preference of meals and entertainment from travelers with children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Preparing alternative arrangement for informed available entertainment and meal offerings.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367670"/>
                  </a:ext>
                </a:extLst>
              </a:tr>
              <a:tr h="8425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Fostering happiness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Mandating a happy service program with in-flight app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Educating cabin staffs for inclusive service and accessible travel service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Acting as a co-creator of happy service program’s value proposition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8564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69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CD2AE-EE74-74E0-2610-4206450D3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6930" y="3204862"/>
            <a:ext cx="8368003" cy="301632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Thanks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r>
              <a:rPr lang="en-US" dirty="0"/>
              <a:t>Please feel free to email me for any questions.</a:t>
            </a:r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jan@uncfsu.edu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96A96-2428-ABA3-7289-5BA94603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8BC9-797C-0F70-34F1-63E17A95F3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+mj-lt"/>
              </a:rPr>
              <a:t>Travel as experience and service includes actions and reactions triggered through the human quest to see, to experience, and to know the world </a:t>
            </a:r>
            <a:r>
              <a:rPr lang="en-US" sz="1200" dirty="0">
                <a:latin typeface="+mj-lt"/>
              </a:rPr>
              <a:t>(Singh &amp; </a:t>
            </a:r>
            <a:r>
              <a:rPr lang="en-US" sz="1200" dirty="0" err="1">
                <a:latin typeface="+mj-lt"/>
              </a:rPr>
              <a:t>Hollinshead</a:t>
            </a:r>
            <a:r>
              <a:rPr lang="en-US" sz="1200" dirty="0">
                <a:latin typeface="+mj-lt"/>
              </a:rPr>
              <a:t> 2021)</a:t>
            </a:r>
          </a:p>
          <a:p>
            <a:r>
              <a:rPr lang="en-US" sz="2400" dirty="0">
                <a:latin typeface="+mj-lt"/>
              </a:rPr>
              <a:t>Rise of non-traditional travelers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j-lt"/>
              </a:rPr>
              <a:t>Almost a half of travelers born in 80s and 90s had a family trip with children under 5 using online travel arrangements for an airline, hotel, and others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(Travel Pulse 2018)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+mj-lt"/>
              </a:rPr>
              <a:t>Holiday needs and destination attributes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(Khoo-Lattimore &amp; Yang 2018; Song et al. 2020)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21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380D3-151F-3762-163E-E5C24D67E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11B83-9FC1-C124-2E8E-358E6CD91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4" y="1630018"/>
            <a:ext cx="9422312" cy="4459634"/>
          </a:xfrm>
        </p:spPr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Travel through the lens of transformative service research (TSR)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TSR for well-being of individuals and community with inclusive service delivery and design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(Rosenbaum 2015)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Travel reflects inequity and marginalization in control over resources in a society </a:t>
            </a:r>
            <a:r>
              <a:rPr lang="en-US" sz="1200" dirty="0">
                <a:solidFill>
                  <a:schemeClr val="tx1"/>
                </a:solidFill>
                <a:latin typeface="+mj-lt"/>
              </a:rPr>
              <a:t>(Mura and Wijesinghe 2021)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Accessible Tourism initiative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“the ongoing endeavor to ensure tourist destinations, products, and services are accessible to all people, regardless of their physical limitations, disabilities, or age </a:t>
            </a:r>
            <a:r>
              <a:rPr lang="en-US" sz="1200" b="0" i="0" dirty="0">
                <a:solidFill>
                  <a:schemeClr val="tx1"/>
                </a:solidFill>
                <a:effectLst/>
                <a:latin typeface="+mj-lt"/>
              </a:rPr>
              <a:t>(United Nations 2022)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”</a:t>
            </a:r>
          </a:p>
          <a:p>
            <a:pPr lvl="2"/>
            <a:endParaRPr lang="en-US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2"/>
            <a:endParaRPr lang="en-US" b="0" i="0" dirty="0">
              <a:solidFill>
                <a:schemeClr val="bg1">
                  <a:lumMod val="50000"/>
                </a:schemeClr>
              </a:solidFill>
              <a:effectLst/>
              <a:latin typeface="+mj-lt"/>
            </a:endParaRPr>
          </a:p>
          <a:p>
            <a:endParaRPr lang="en-US" sz="1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8172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C890B-4F4B-6901-EBA9-DF35F394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2820D-B1D3-4B50-67EC-9F974A476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4" y="1630018"/>
            <a:ext cx="9767856" cy="4459634"/>
          </a:xfrm>
        </p:spPr>
        <p:txBody>
          <a:bodyPr/>
          <a:lstStyle/>
          <a:p>
            <a:r>
              <a:rPr lang="en-US" dirty="0"/>
              <a:t>Structural, interpersonal, and intrapersonal resource constraints and inequity and marginalization in travel experience </a:t>
            </a:r>
            <a:r>
              <a:rPr lang="en-US" sz="1200" dirty="0"/>
              <a:t>(</a:t>
            </a:r>
            <a:r>
              <a:rPr lang="en-US" sz="1200" dirty="0" err="1"/>
              <a:t>Devile</a:t>
            </a:r>
            <a:r>
              <a:rPr lang="en-US" sz="1200" dirty="0"/>
              <a:t> and </a:t>
            </a:r>
            <a:r>
              <a:rPr lang="en-US" sz="1200" dirty="0" err="1"/>
              <a:t>Kastenholz</a:t>
            </a:r>
            <a:r>
              <a:rPr lang="en-US" sz="1200" dirty="0"/>
              <a:t> 2018).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Structural/environment resource constraints are lack of access to resources (e.g., equipment and information)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Interpersonal resource constraints involve dependence on others and insufficient encouragements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Intrapersonal resource constraints are emotional and cognitive capacities to engage with travel experience. </a:t>
            </a:r>
          </a:p>
          <a:p>
            <a:r>
              <a:rPr lang="en-US" dirty="0"/>
              <a:t>Insights for evidence-based inclusive service strategies to address marginalization in airline brands to travelers with young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94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E677041-94A8-4F57-AD97-E87F7C8E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04" y="540774"/>
            <a:ext cx="9193162" cy="910339"/>
          </a:xfrm>
        </p:spPr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7FA4528-7D21-49F6-932F-251E15A46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3" y="1630018"/>
            <a:ext cx="9424957" cy="4459634"/>
          </a:xfrm>
        </p:spPr>
        <p:txBody>
          <a:bodyPr>
            <a:normAutofit/>
          </a:bodyPr>
          <a:lstStyle/>
          <a:p>
            <a:r>
              <a:rPr lang="en-US" dirty="0"/>
              <a:t>RQ1: How experienced vulnerability is shaped by structural, interpersonal, and intrapersonal resource constraints?</a:t>
            </a:r>
          </a:p>
          <a:p>
            <a:r>
              <a:rPr lang="en-US" dirty="0"/>
              <a:t>RQ2: What are the types of consumer-resource interaction in the travel service encounter to understand the resource constraints?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0B93A-7B0E-7456-F27D-AEF3F3E0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268BB-C2B2-5120-A243-6DE1D02C7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0104" y="1630018"/>
            <a:ext cx="9638094" cy="445963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Skytrax’s airline customer reviews (2003-2015) with the interpretive language R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Travelers w/ children (2855 customer reviews. 233 airlines, authors from 93 countries, 75.93% with economy class)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Travelers w/o children (38541 customer reviews, 362 airlines, authors from 156 countries, 71.65% with economy class)</a:t>
            </a:r>
          </a:p>
          <a:p>
            <a:r>
              <a:rPr lang="en-US" dirty="0"/>
              <a:t>Unstructured (e.g., text) and structured (e.g., consumer rating) data for empirical rigor (i.e., mixed-method study design)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 T-test for service rating, recommendation, and negative emotion (with AFINN lexicon method) to assess marginalization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  Negation text mining and multidimensional scaling to identify consumer-resource Interactions in service encounter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 Negation words (“lack of’, ‘absence of’ or ‘failure to’ </a:t>
            </a:r>
            <a:r>
              <a:rPr lang="en-US" sz="1200" dirty="0">
                <a:solidFill>
                  <a:schemeClr val="tx1"/>
                </a:solidFill>
              </a:rPr>
              <a:t>(Duane et al. 2016, p. 864) </a:t>
            </a:r>
            <a:r>
              <a:rPr lang="en-US" dirty="0">
                <a:solidFill>
                  <a:schemeClr val="tx1"/>
                </a:solidFill>
              </a:rPr>
              <a:t>to signal resource constraints and marginalization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2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8C01-F0E0-8C20-CEB8-18ACE445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T-test Results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58A030C-9750-B35C-DF73-CE6296AB53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278901"/>
              </p:ext>
            </p:extLst>
          </p:nvPr>
        </p:nvGraphicFramePr>
        <p:xfrm>
          <a:off x="4864382" y="635428"/>
          <a:ext cx="4121348" cy="1788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CAAA338-7C19-1429-D4E4-3E964C30E1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705080"/>
              </p:ext>
            </p:extLst>
          </p:nvPr>
        </p:nvGraphicFramePr>
        <p:xfrm>
          <a:off x="4864382" y="2572214"/>
          <a:ext cx="4121348" cy="1788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D521F9C-BA5E-A4D6-C352-41B3874789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94269"/>
              </p:ext>
            </p:extLst>
          </p:nvPr>
        </p:nvGraphicFramePr>
        <p:xfrm>
          <a:off x="4864382" y="4529535"/>
          <a:ext cx="4121348" cy="185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0312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4B6F2-6E67-DC9A-1142-5A407BD22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MDS Results</a:t>
            </a:r>
            <a:br>
              <a:rPr lang="en-US" dirty="0"/>
            </a:br>
            <a:r>
              <a:rPr lang="en-US" sz="2200" dirty="0"/>
              <a:t>Mapping Vulnerability: Consumer-Resource Interactions in Service Encounter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714FC99F-35C4-4053-E01B-342D6C124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034" y="1451113"/>
            <a:ext cx="5252807" cy="529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08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6206-2A40-845C-B6AB-659085FDB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MDS results (Cont.)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0058A5-B063-DA4E-18DF-EABC4CD2E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26875"/>
              </p:ext>
            </p:extLst>
          </p:nvPr>
        </p:nvGraphicFramePr>
        <p:xfrm>
          <a:off x="526434" y="1302815"/>
          <a:ext cx="9300501" cy="4746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806">
                  <a:extLst>
                    <a:ext uri="{9D8B030D-6E8A-4147-A177-3AD203B41FA5}">
                      <a16:colId xmlns:a16="http://schemas.microsoft.com/office/drawing/2014/main" val="3164709723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2554389446"/>
                    </a:ext>
                  </a:extLst>
                </a:gridCol>
                <a:gridCol w="7457115">
                  <a:extLst>
                    <a:ext uri="{9D8B030D-6E8A-4147-A177-3AD203B41FA5}">
                      <a16:colId xmlns:a16="http://schemas.microsoft.com/office/drawing/2014/main" val="281161919"/>
                    </a:ext>
                  </a:extLst>
                </a:gridCol>
              </a:tblGrid>
              <a:tr h="2939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Cluster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Resource constraint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Representative Reviews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099676364"/>
                  </a:ext>
                </a:extLst>
              </a:tr>
              <a:tr h="239641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Custer 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Lack of equipment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Diaper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A] "When I went to change my daughter's diaper the sink in the rear bathroom was clogged and the trash was overflowing."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147823672"/>
                  </a:ext>
                </a:extLst>
              </a:tr>
              <a:tr h="485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B] "After takeoff it became necessary for me to change my daughter's diaper. I pressed the flight attendant button and told the man that I needed to utilize the restroom with my daughter but since the lavatory was so small it was impossible to bring my 3 year old son with me."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495719086"/>
                  </a:ext>
                </a:extLst>
              </a:tr>
              <a:tr h="239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Seating assignment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C] "They did not honor any of the seats booked together when the tickets were bought and separated my kids from me on one of the flights"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27839707"/>
                  </a:ext>
                </a:extLst>
              </a:tr>
              <a:tr h="239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D] "Despite numerous requests many weeks in advance we didn't get seats together on the outbound journey"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605767524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Cluster 2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Dependence on others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Stroller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E] "When we landed in Toronto we had to wait about an hour and a half to get our strollers"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6185267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F] "On one leg of the flight they gave her back the stroller last and nearly made her miss her connection"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11847201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Help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G] "The staff looked tired and unhappy they WERE unhelpful and unfriendly"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1064694072"/>
                  </a:ext>
                </a:extLst>
              </a:tr>
              <a:tr h="362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[Traveler H] "Rude at check in. Rude and unhelpful at the gate and even on flight they held their tradition by attendants having domestic quarrels on the plane around passengers"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2456167612"/>
                  </a:ext>
                </a:extLst>
              </a:tr>
              <a:tr h="239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Stress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I] "A day before departure I was called to be informed that the flight 'might' be cancelled. The uncertainty helped make it a stressful day"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966815644"/>
                  </a:ext>
                </a:extLst>
              </a:tr>
              <a:tr h="362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J] "When we eventually departed an hour late and after such a stressful boarding process there was not a hint of an apology from the Captain"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74935349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Cluster 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Lack of support service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K] "Reserved kids meal never came because original flight was cancelled"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354437987"/>
                  </a:ext>
                </a:extLst>
              </a:tr>
              <a:tr h="2396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L] "We requested child meals at booking and did not get on way out so on return. My agent requested again but yet again this was ignored"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9391112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Entertainment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[Traveler M] "The worst part however was absolutely no in-flight entertainment for a 6 hour flight. Added to this was the screaming child we had for the 6 hours - at the very least a movie would have taken my mind off this."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2487934071"/>
                  </a:ext>
                </a:extLst>
              </a:tr>
              <a:tr h="362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[Traveler N] "My kids were bored and had no entertainment but me for 11 hours as their DS died while being used in the airport during the delay. This was a horrible flight for an adult but worse for a family with kids"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69" marR="51669" marT="0" marB="0"/>
                </a:tc>
                <a:extLst>
                  <a:ext uri="{0D108BD9-81ED-4DB2-BD59-A6C34878D82A}">
                    <a16:rowId xmlns:a16="http://schemas.microsoft.com/office/drawing/2014/main" val="3177270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85813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83F3495-3E98-304B-8CC5-5F79044CB8CF}" vid="{716C598A-DA0E-814E-B168-78D554566DE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83F3495-3E98-304B-8CC5-5F79044CB8CF}" vid="{ED8F69DC-38EC-8B44-9739-161BD3398A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1192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1_Custom Design</vt:lpstr>
      <vt:lpstr>1_Office Theme</vt:lpstr>
      <vt:lpstr>Exploring the relationship between customers travelling with children and airline brands:  Evidence from SKYTRAX consumer reviews</vt:lpstr>
      <vt:lpstr>Introduction</vt:lpstr>
      <vt:lpstr>Introduction (Cont.)</vt:lpstr>
      <vt:lpstr>Literature Review</vt:lpstr>
      <vt:lpstr>Research Questions</vt:lpstr>
      <vt:lpstr>Methods</vt:lpstr>
      <vt:lpstr>T-test Results</vt:lpstr>
      <vt:lpstr>MDS Results Mapping Vulnerability: Consumer-Resource Interactions in Service Encounter</vt:lpstr>
      <vt:lpstr>MDS results (Cont.)</vt:lpstr>
      <vt:lpstr>Discussions and Implications - Multi-level intervention strategy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Food Delivery Platform and Sustainable Business Model: A Topic Modeling Approach</dc:title>
  <dc:creator>Jiyoon An</dc:creator>
  <cp:lastModifiedBy>Jiyoon An</cp:lastModifiedBy>
  <cp:revision>6</cp:revision>
  <dcterms:created xsi:type="dcterms:W3CDTF">2022-10-10T10:48:57Z</dcterms:created>
  <dcterms:modified xsi:type="dcterms:W3CDTF">2022-10-10T12:05:03Z</dcterms:modified>
</cp:coreProperties>
</file>